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66" r:id="rId5"/>
    <p:sldId id="258" r:id="rId6"/>
    <p:sldId id="260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2" r:id="rId16"/>
    <p:sldId id="261" r:id="rId17"/>
    <p:sldId id="280" r:id="rId18"/>
    <p:sldId id="281" r:id="rId19"/>
    <p:sldId id="270" r:id="rId20"/>
    <p:sldId id="271" r:id="rId21"/>
    <p:sldId id="263" r:id="rId22"/>
    <p:sldId id="264" r:id="rId23"/>
    <p:sldId id="269" r:id="rId24"/>
    <p:sldId id="268" r:id="rId25"/>
    <p:sldId id="28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smtClean="0"/>
              <a:t>SD</a:t>
            </a:r>
            <a:r>
              <a:rPr lang="en-US" sz="6700" dirty="0" smtClean="0"/>
              <a:t>1321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Bird Daylight Augmentation Device (#BDAD)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sz="2400" dirty="0" smtClean="0"/>
              <a:t>Taylor Boe, Taylor Ronnei, and Teren Van </a:t>
            </a:r>
            <a:r>
              <a:rPr lang="en-US" sz="2400" dirty="0" err="1" smtClean="0"/>
              <a:t>Zuilen</a:t>
            </a:r>
            <a:endParaRPr lang="en-US" sz="2400" dirty="0" smtClean="0"/>
          </a:p>
          <a:p>
            <a:r>
              <a:rPr lang="en-US" sz="2400" dirty="0" smtClean="0"/>
              <a:t>Adviser:  Dr. Roger Green</a:t>
            </a:r>
          </a:p>
          <a:p>
            <a:r>
              <a:rPr lang="en-US" sz="2400" dirty="0" smtClean="0"/>
              <a:t>Client:  Timothy </a:t>
            </a:r>
            <a:r>
              <a:rPr lang="en-US" sz="2400" dirty="0" err="1" smtClean="0"/>
              <a:t>Greives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97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29400" y="3200400"/>
            <a:ext cx="1905000" cy="23537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Avago</a:t>
            </a:r>
            <a:r>
              <a:rPr lang="en-US" sz="2000" dirty="0" smtClean="0"/>
              <a:t> Specs:</a:t>
            </a:r>
            <a:endParaRPr lang="en-US" sz="2000" dirty="0"/>
          </a:p>
          <a:p>
            <a:r>
              <a:rPr lang="en-US" sz="2000" dirty="0" err="1" smtClean="0"/>
              <a:t>Vf</a:t>
            </a:r>
            <a:r>
              <a:rPr lang="en-US" sz="2000" dirty="0" smtClean="0"/>
              <a:t> = 2.2 V</a:t>
            </a:r>
          </a:p>
          <a:p>
            <a:r>
              <a:rPr lang="en-US" sz="2000" dirty="0" smtClean="0"/>
              <a:t>If = 50 mA</a:t>
            </a:r>
          </a:p>
          <a:p>
            <a:r>
              <a:rPr lang="en-US" sz="2000" dirty="0" smtClean="0"/>
              <a:t>LI = 560 mcd</a:t>
            </a:r>
          </a:p>
          <a:p>
            <a:r>
              <a:rPr lang="en-US" sz="2000" dirty="0" smtClean="0"/>
              <a:t>Angle = 120˚</a:t>
            </a:r>
          </a:p>
          <a:p>
            <a:r>
              <a:rPr lang="en-US" sz="2000" dirty="0" smtClean="0"/>
              <a:t>P = 180 </a:t>
            </a:r>
            <a:r>
              <a:rPr lang="en-US" sz="2000" dirty="0" err="1" smtClean="0"/>
              <a:t>mW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Options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5"/>
          <a:stretch/>
        </p:blipFill>
        <p:spPr bwMode="auto">
          <a:xfrm>
            <a:off x="606553" y="1447800"/>
            <a:ext cx="5818632" cy="502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91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886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sz="1800" dirty="0" smtClean="0"/>
          </a:p>
          <a:p>
            <a:r>
              <a:rPr lang="en-US" dirty="0" smtClean="0"/>
              <a:t>From these results, we’ve decided to use the </a:t>
            </a:r>
            <a:r>
              <a:rPr lang="en-US" dirty="0" err="1" smtClean="0"/>
              <a:t>Avago</a:t>
            </a:r>
            <a:r>
              <a:rPr lang="en-US" dirty="0" smtClean="0"/>
              <a:t> LED due to its light output and relatively low power consumption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Testing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1694387"/>
            <a:ext cx="1661223" cy="333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24000"/>
            <a:ext cx="4515319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5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450696"/>
          </a:xfrm>
        </p:spPr>
        <p:txBody>
          <a:bodyPr/>
          <a:lstStyle/>
          <a:p>
            <a:r>
              <a:rPr lang="en-US" dirty="0" smtClean="0"/>
              <a:t>4MHz at 2.8V and ~350</a:t>
            </a:r>
            <a:r>
              <a:rPr lang="el-GR" dirty="0" smtClean="0"/>
              <a:t>μ</a:t>
            </a:r>
            <a:r>
              <a:rPr lang="en-US" dirty="0" smtClean="0"/>
              <a:t>A	</a:t>
            </a:r>
          </a:p>
          <a:p>
            <a:pPr lvl="1"/>
            <a:r>
              <a:rPr lang="en-US" dirty="0" smtClean="0"/>
              <a:t>Drains 8.4mAh per day (58.8mAh per week)</a:t>
            </a:r>
          </a:p>
          <a:p>
            <a:pPr lvl="1"/>
            <a:r>
              <a:rPr lang="en-US" dirty="0" smtClean="0"/>
              <a:t>32kHz LP mode runs at ~18</a:t>
            </a:r>
            <a:r>
              <a:rPr lang="el-GR" dirty="0" smtClean="0"/>
              <a:t>μ</a:t>
            </a:r>
            <a:r>
              <a:rPr lang="en-US" dirty="0" smtClean="0"/>
              <a:t>A</a:t>
            </a:r>
          </a:p>
          <a:p>
            <a:r>
              <a:rPr lang="en-US" dirty="0" smtClean="0"/>
              <a:t>25mA source/sink current I/O</a:t>
            </a:r>
          </a:p>
          <a:p>
            <a:r>
              <a:rPr lang="en-US" dirty="0" smtClean="0"/>
              <a:t>Only 3.5kB of Flash program memory</a:t>
            </a:r>
          </a:p>
          <a:p>
            <a:r>
              <a:rPr lang="en-US" dirty="0" smtClean="0"/>
              <a:t>Currently running LED at 1.1mA</a:t>
            </a:r>
          </a:p>
          <a:p>
            <a:pPr lvl="1"/>
            <a:r>
              <a:rPr lang="en-US" dirty="0" smtClean="0"/>
              <a:t>Drains 6.6mAh per day (46.2mAh per week)</a:t>
            </a:r>
          </a:p>
          <a:p>
            <a:r>
              <a:rPr lang="en-US" dirty="0" smtClean="0"/>
              <a:t>With 280mAh batteries, runs about 2 ½ weeks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BDAD Microprocessor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72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Interrupt Service Routine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95400"/>
            <a:ext cx="6172200" cy="535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9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Routine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12333"/>
            <a:ext cx="700244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27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43200"/>
            <a:ext cx="4700988" cy="265006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Pulse Width  Modulation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8" b="15634"/>
          <a:stretch/>
        </p:blipFill>
        <p:spPr>
          <a:xfrm>
            <a:off x="609600" y="2084895"/>
            <a:ext cx="2940042" cy="367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05000"/>
            <a:ext cx="7315200" cy="412376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Interface Station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97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438400"/>
            <a:ext cx="7696200" cy="3962400"/>
          </a:xfrm>
        </p:spPr>
        <p:txBody>
          <a:bodyPr>
            <a:normAutofit fontScale="77500" lnSpcReduction="20000"/>
          </a:bodyPr>
          <a:lstStyle/>
          <a:p>
            <a:r>
              <a:rPr lang="en-US" sz="3100" dirty="0" smtClean="0"/>
              <a:t>Intent of the interface</a:t>
            </a:r>
          </a:p>
          <a:p>
            <a:pPr lvl="1"/>
            <a:r>
              <a:rPr lang="en-US" sz="2400" dirty="0" smtClean="0"/>
              <a:t>Needs to be user-friendly</a:t>
            </a:r>
          </a:p>
          <a:p>
            <a:pPr lvl="1"/>
            <a:r>
              <a:rPr lang="en-US" sz="2400" dirty="0" smtClean="0"/>
              <a:t>Users have minimal knowledge of programming and electronic design</a:t>
            </a:r>
          </a:p>
          <a:p>
            <a:r>
              <a:rPr lang="en-US" sz="3100" dirty="0" smtClean="0"/>
              <a:t>Currently the NDSU Biosciences Researchers are able </a:t>
            </a:r>
            <a:r>
              <a:rPr lang="en-US" sz="3100" dirty="0" smtClean="0"/>
              <a:t>to</a:t>
            </a:r>
            <a:endParaRPr lang="en-US" sz="3100" dirty="0" smtClean="0"/>
          </a:p>
          <a:p>
            <a:pPr lvl="1"/>
            <a:r>
              <a:rPr lang="en-US" sz="2400" dirty="0" smtClean="0"/>
              <a:t>Select the LED turn-on time</a:t>
            </a:r>
          </a:p>
          <a:p>
            <a:pPr lvl="1"/>
            <a:r>
              <a:rPr lang="en-US" sz="2400" dirty="0" smtClean="0"/>
              <a:t>Choose the LED on duration</a:t>
            </a:r>
          </a:p>
          <a:p>
            <a:pPr lvl="1"/>
            <a:r>
              <a:rPr lang="en-US" sz="2400" dirty="0" smtClean="0"/>
              <a:t>Pick the LED intensity based on visual example LED</a:t>
            </a:r>
          </a:p>
          <a:p>
            <a:pPr lvl="1"/>
            <a:r>
              <a:rPr lang="en-US" sz="2400" dirty="0" smtClean="0"/>
              <a:t>Set the current time</a:t>
            </a:r>
          </a:p>
          <a:p>
            <a:r>
              <a:rPr lang="en-US" sz="3400" dirty="0" smtClean="0"/>
              <a:t>Goals for next semester</a:t>
            </a:r>
          </a:p>
          <a:p>
            <a:pPr lvl="1"/>
            <a:r>
              <a:rPr lang="en-US" sz="2500" dirty="0" smtClean="0"/>
              <a:t>Create our own interface schematic and PCB</a:t>
            </a:r>
          </a:p>
          <a:p>
            <a:pPr lvl="1"/>
            <a:r>
              <a:rPr lang="en-US" sz="2500" dirty="0" smtClean="0"/>
              <a:t>Allow the ‘</a:t>
            </a:r>
            <a:r>
              <a:rPr lang="en-US" sz="2500" dirty="0" err="1" smtClean="0"/>
              <a:t>DADdy</a:t>
            </a:r>
            <a:r>
              <a:rPr lang="en-US" sz="2500" dirty="0" smtClean="0"/>
              <a:t>’ PIC to send settings selected to the ‘Baby’ PIC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2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Flow Chart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97854"/>
            <a:ext cx="8118409" cy="5079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14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7200"/>
            <a:ext cx="794385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Fall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85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608336"/>
            <a:ext cx="4953000" cy="325906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Problem: Researchers in the NDSU Biosciences Department would like to study the effects of birds’ reproductive systems starting early.</a:t>
            </a:r>
          </a:p>
          <a:p>
            <a:endParaRPr lang="en-US" dirty="0"/>
          </a:p>
          <a:p>
            <a:r>
              <a:rPr lang="en-US" dirty="0" smtClean="0"/>
              <a:t>Why: To better enhance our understanding of the world around us.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276600"/>
            <a:ext cx="331304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Spring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133600"/>
            <a:ext cx="8486775" cy="231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56658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Budget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4419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9600"/>
            <a:ext cx="38957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547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1"/>
          <a:stretch/>
        </p:blipFill>
        <p:spPr>
          <a:xfrm>
            <a:off x="2590800" y="2646218"/>
            <a:ext cx="3569923" cy="344978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525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4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Demonstration Time!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/>
              <a:t>Bentley, G. E., A. R. Goldsmith, A. Dawson, C. Briggs, and M. Pemberton. "Decreased Light Intensity Alters the Perception of Day Length by Male European Starlings (</a:t>
            </a:r>
            <a:r>
              <a:rPr lang="en-US" sz="2800" dirty="0" err="1"/>
              <a:t>Sturnus</a:t>
            </a:r>
            <a:r>
              <a:rPr lang="en-US" sz="2800" dirty="0"/>
              <a:t> Vulgaris)." </a:t>
            </a:r>
            <a:r>
              <a:rPr lang="en-US" sz="2800" i="1" dirty="0"/>
              <a:t>Journal of Biological Rhythms</a:t>
            </a:r>
            <a:r>
              <a:rPr lang="en-US" sz="2800" dirty="0"/>
              <a:t> 13.2 (1998): 148-58. Print</a:t>
            </a:r>
            <a:r>
              <a:rPr lang="en-US" sz="2800" dirty="0" smtClean="0"/>
              <a:t>.</a:t>
            </a:r>
          </a:p>
          <a:p>
            <a:r>
              <a:rPr lang="en-US" sz="2800" dirty="0" err="1" smtClean="0"/>
              <a:t>Oishi</a:t>
            </a:r>
            <a:r>
              <a:rPr lang="en-US" sz="2800" dirty="0"/>
              <a:t>, Tadashi, and </a:t>
            </a:r>
            <a:r>
              <a:rPr lang="en-US" sz="2800" dirty="0" err="1"/>
              <a:t>Lauber</a:t>
            </a:r>
            <a:r>
              <a:rPr lang="en-US" sz="2800" dirty="0"/>
              <a:t> K. Jean. "Photoreception in the </a:t>
            </a:r>
            <a:r>
              <a:rPr lang="en-US" sz="2800" dirty="0" err="1"/>
              <a:t>Photosexual</a:t>
            </a:r>
            <a:r>
              <a:rPr lang="en-US" sz="2800" dirty="0"/>
              <a:t> Response of Quail II. Effects of Intensity and Wavelength." </a:t>
            </a:r>
            <a:r>
              <a:rPr lang="en-US" sz="2800" i="1" dirty="0"/>
              <a:t>American Journal of Physiology</a:t>
            </a:r>
            <a:r>
              <a:rPr lang="en-US" sz="2800" dirty="0"/>
              <a:t> 225.4 (1973): 880-86. Print.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3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200400"/>
          </a:xfrm>
        </p:spPr>
        <p:txBody>
          <a:bodyPr>
            <a:normAutofit/>
          </a:bodyPr>
          <a:lstStyle/>
          <a:p>
            <a:r>
              <a:rPr lang="en-US" dirty="0" smtClean="0"/>
              <a:t>Use LED to activate photoreceptors</a:t>
            </a:r>
          </a:p>
          <a:p>
            <a:r>
              <a:rPr lang="en-US" dirty="0" smtClean="0"/>
              <a:t>LED will emit red light</a:t>
            </a:r>
          </a:p>
          <a:p>
            <a:r>
              <a:rPr lang="en-US" dirty="0" smtClean="0"/>
              <a:t>Microprocessor will be used to control LED</a:t>
            </a:r>
          </a:p>
          <a:p>
            <a:r>
              <a:rPr lang="en-US" dirty="0" smtClean="0"/>
              <a:t>LED needs to be able to stay active continuously for at least 6 hours per day</a:t>
            </a:r>
          </a:p>
          <a:p>
            <a:r>
              <a:rPr lang="en-US" dirty="0" smtClean="0"/>
              <a:t>Interface must be user-friendly and can easily change the settings of the ‘baby’ PIC.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80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67000"/>
            <a:ext cx="7408333" cy="3505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Must not exceed 5% of the body weight of the bird, with a target of ≤ 3%</a:t>
            </a:r>
          </a:p>
          <a:p>
            <a:pPr lvl="0"/>
            <a:r>
              <a:rPr lang="en-US" dirty="0"/>
              <a:t>Must keep a low profile</a:t>
            </a:r>
          </a:p>
          <a:p>
            <a:pPr lvl="0"/>
            <a:r>
              <a:rPr lang="en-US" dirty="0"/>
              <a:t>Built with reusability and durability in </a:t>
            </a:r>
            <a:r>
              <a:rPr lang="en-US" dirty="0" smtClean="0"/>
              <a:t>mind</a:t>
            </a:r>
          </a:p>
          <a:p>
            <a:pPr lvl="0"/>
            <a:r>
              <a:rPr lang="en-US" dirty="0" smtClean="0"/>
              <a:t>Operate at temperatures as low as -29˚C (-20</a:t>
            </a:r>
            <a:r>
              <a:rPr lang="en-US" dirty="0"/>
              <a:t> </a:t>
            </a:r>
            <a:r>
              <a:rPr lang="en-US" dirty="0" smtClean="0"/>
              <a:t>˚F)</a:t>
            </a:r>
          </a:p>
          <a:p>
            <a:pPr lvl="0"/>
            <a:r>
              <a:rPr lang="en-US" dirty="0" smtClean="0"/>
              <a:t>Temperature of device during operation must not injure the bird</a:t>
            </a:r>
            <a:endParaRPr lang="en-US" dirty="0"/>
          </a:p>
          <a:p>
            <a:pPr lvl="0"/>
            <a:r>
              <a:rPr lang="en-US" dirty="0"/>
              <a:t>Run off battery power for a minimum of one week, ideally two to three weeks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Continued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1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43200"/>
            <a:ext cx="7408333" cy="3200400"/>
          </a:xfrm>
        </p:spPr>
        <p:txBody>
          <a:bodyPr/>
          <a:lstStyle/>
          <a:p>
            <a:r>
              <a:rPr lang="en-US" dirty="0" smtClean="0"/>
              <a:t>At least one model will be created for a Starling or Quail, other models may be considered</a:t>
            </a:r>
          </a:p>
          <a:p>
            <a:r>
              <a:rPr lang="en-US" dirty="0" smtClean="0"/>
              <a:t>Device may be attached with super glue</a:t>
            </a:r>
          </a:p>
          <a:p>
            <a:r>
              <a:rPr lang="en-US" dirty="0"/>
              <a:t>C</a:t>
            </a:r>
            <a:r>
              <a:rPr lang="en-US" dirty="0" smtClean="0"/>
              <a:t>harging station may be implemented</a:t>
            </a:r>
          </a:p>
          <a:p>
            <a:r>
              <a:rPr lang="en-US" dirty="0" smtClean="0"/>
              <a:t>Alternative power options will be considered</a:t>
            </a:r>
          </a:p>
          <a:p>
            <a:r>
              <a:rPr lang="en-US" dirty="0" smtClean="0"/>
              <a:t>A plastic enclosure may be created and used as additional protection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2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6"/>
            <a:ext cx="7433733" cy="3725333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Unique experiment conducted through NDSU’s </a:t>
            </a:r>
            <a:r>
              <a:rPr lang="en-US" sz="2800" dirty="0" smtClean="0"/>
              <a:t>Biosciences </a:t>
            </a:r>
            <a:r>
              <a:rPr lang="en-US" sz="2800" dirty="0" smtClean="0"/>
              <a:t>Department, so no patents on similar devices</a:t>
            </a:r>
          </a:p>
          <a:p>
            <a:r>
              <a:rPr lang="en-US" sz="2800" dirty="0" smtClean="0"/>
              <a:t>Original device used during an experiment on the Great Tit bird species of Germany</a:t>
            </a:r>
          </a:p>
          <a:p>
            <a:pPr lvl="1"/>
            <a:r>
              <a:rPr lang="en-US" sz="2400" dirty="0" smtClean="0"/>
              <a:t>Bird’s mass = about 18 grams</a:t>
            </a:r>
          </a:p>
          <a:p>
            <a:pPr lvl="1"/>
            <a:r>
              <a:rPr lang="en-US" sz="2400" dirty="0" smtClean="0"/>
              <a:t>Device’s mass = 0.77-0.86 grams</a:t>
            </a:r>
          </a:p>
          <a:p>
            <a:r>
              <a:rPr lang="en-US" sz="2800" dirty="0" smtClean="0"/>
              <a:t>Main problems with the device</a:t>
            </a:r>
          </a:p>
          <a:p>
            <a:pPr lvl="1"/>
            <a:r>
              <a:rPr lang="en-US" sz="2400" dirty="0" smtClean="0"/>
              <a:t>Battery lasted for less than a week</a:t>
            </a:r>
          </a:p>
          <a:p>
            <a:pPr lvl="1"/>
            <a:r>
              <a:rPr lang="en-US" sz="2400" dirty="0" smtClean="0"/>
              <a:t>Batter was non-replaceable</a:t>
            </a:r>
          </a:p>
          <a:p>
            <a:pPr lvl="1"/>
            <a:r>
              <a:rPr lang="en-US" sz="2400" dirty="0" smtClean="0"/>
              <a:t>The birds pulled and scratched at it until they broke the wire</a:t>
            </a:r>
          </a:p>
          <a:p>
            <a:pPr lvl="1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38600"/>
            <a:ext cx="1771294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0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514600"/>
            <a:ext cx="7408333" cy="3496733"/>
          </a:xfrm>
        </p:spPr>
        <p:txBody>
          <a:bodyPr>
            <a:noAutofit/>
          </a:bodyPr>
          <a:lstStyle/>
          <a:p>
            <a:r>
              <a:rPr lang="en-US" dirty="0" smtClean="0"/>
              <a:t>Red light and white light has been shown to be the most effective for stimulating gonadal growth (</a:t>
            </a:r>
            <a:r>
              <a:rPr lang="en-US" dirty="0" err="1" smtClean="0"/>
              <a:t>Oishi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There appears to be lower and upper thresholds for light levels which differ between species </a:t>
            </a:r>
          </a:p>
          <a:p>
            <a:pPr lvl="1"/>
            <a:r>
              <a:rPr lang="en-US" sz="2000" dirty="0" smtClean="0"/>
              <a:t>As little as 2.8 lux may be sufficient for Japanese Quails (</a:t>
            </a:r>
            <a:r>
              <a:rPr lang="en-US" sz="2000" dirty="0" err="1" smtClean="0"/>
              <a:t>Oishi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45 lux had an effect very similar to that of 108 lux for Starlings (Bentley)</a:t>
            </a:r>
          </a:p>
          <a:p>
            <a:r>
              <a:rPr lang="en-US" dirty="0" smtClean="0"/>
              <a:t>Client has requested a LED output of at least 50-100 lux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52728"/>
          </a:xfrm>
        </p:spPr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3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872067" y="2438400"/>
                <a:ext cx="7408333" cy="4191000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sz="2600" dirty="0" smtClean="0"/>
                  <a:t>Problems relating units of light measurement</a:t>
                </a:r>
              </a:p>
              <a:p>
                <a:r>
                  <a:rPr lang="en-US" sz="2600" dirty="0" smtClean="0"/>
                  <a:t>Lux and mcd are different light measurements</a:t>
                </a:r>
              </a:p>
              <a:p>
                <a:pPr lvl="1"/>
                <a:r>
                  <a:rPr lang="en-US" dirty="0"/>
                  <a:t>l</a:t>
                </a:r>
                <a:r>
                  <a:rPr lang="en-US" dirty="0" smtClean="0"/>
                  <a:t>ux measures </a:t>
                </a:r>
                <a:r>
                  <a:rPr lang="en-US" dirty="0" err="1" smtClean="0"/>
                  <a:t>illuminance</a:t>
                </a:r>
                <a:r>
                  <a:rPr lang="en-US" dirty="0" smtClean="0"/>
                  <a:t> (luminous flux per unit area)</a:t>
                </a:r>
              </a:p>
              <a:p>
                <a:pPr lvl="1"/>
                <a:r>
                  <a:rPr lang="en-US" dirty="0"/>
                  <a:t>m</a:t>
                </a:r>
                <a:r>
                  <a:rPr lang="en-US" dirty="0" smtClean="0"/>
                  <a:t>cd measure luminous intensity</a:t>
                </a:r>
              </a:p>
              <a:p>
                <a:r>
                  <a:rPr lang="en-US" sz="2600" dirty="0" smtClean="0"/>
                  <a:t>Candelas to lux conversion:</a:t>
                </a:r>
              </a:p>
              <a:p>
                <a:pPr marL="0" indent="0">
                  <a:buNone/>
                </a:pPr>
                <a:r>
                  <a:rPr lang="en-US" sz="2000" b="0" dirty="0" smtClean="0"/>
                  <a:t>	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1 </m:t>
                    </m:r>
                    <m:r>
                      <a:rPr lang="en-US" sz="2200" b="0" i="1" smtClean="0">
                        <a:latin typeface="Cambria Math"/>
                      </a:rPr>
                      <m:t>𝑙𝑢𝑥</m:t>
                    </m:r>
                    <m:r>
                      <a:rPr lang="en-US" sz="2200" b="0" i="1" smtClean="0">
                        <a:latin typeface="Cambria Math"/>
                      </a:rPr>
                      <m:t>=1 </m:t>
                    </m:r>
                    <m:r>
                      <a:rPr lang="en-US" sz="2200" b="0" i="1" smtClean="0">
                        <a:latin typeface="Cambria Math"/>
                      </a:rPr>
                      <m:t>𝑐𝑎𝑛𝑑𝑒𝑙𝑎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type m:val="lin"/>
                        <m:ctrlPr>
                          <a:rPr lang="en-US" sz="22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/>
                            <a:ea typeface="Cambria Math"/>
                          </a:rPr>
                          <m:t>𝑠𝑡𝑒𝑟𝑎𝑑𝑖𝑎𝑛</m:t>
                        </m:r>
                      </m:num>
                      <m:den>
                        <m:sSup>
                          <m:sSup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2200" b="0" i="1" dirty="0" smtClean="0"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:r>
                  <a:rPr lang="en-US" sz="2200" b="0" dirty="0" smtClean="0">
                    <a:ea typeface="Cambria Math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  <a:ea typeface="Cambria Math"/>
                      </a:rPr>
                      <m:t>=1 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𝑐𝑎𝑛𝑑𝑒𝑙𝑎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 ∙[2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∙</m:t>
                    </m:r>
                    <m:d>
                      <m:dPr>
                        <m:ctrlPr>
                          <a:rPr lang="en-US" sz="22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200" b="0" i="1" smtClean="0">
                            <a:latin typeface="Cambria Math"/>
                            <a:ea typeface="Cambria Math"/>
                          </a:rPr>
                          <m:t>1−</m:t>
                        </m:r>
                        <m:func>
                          <m:func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200" b="0" i="0" smtClean="0">
                                <a:latin typeface="Cambria Math"/>
                                <a:ea typeface="Cambria Math"/>
                              </a:rPr>
                              <m:t>cos</m:t>
                            </m:r>
                          </m:fName>
                          <m:e>
                            <m:f>
                              <m:fPr>
                                <m:type m:val="lin"/>
                                <m:ctrlPr>
                                  <a:rPr lang="en-US" sz="22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200" b="0" i="1" smtClean="0">
                                    <a:latin typeface="Cambria Math"/>
                                    <a:ea typeface="Cambria Math"/>
                                  </a:rPr>
                                  <m:t>(</m:t>
                                </m:r>
                                <m:r>
                                  <a:rPr lang="en-US" sz="2200" i="1">
                                    <a:latin typeface="Cambria Math"/>
                                    <a:ea typeface="Cambria Math"/>
                                  </a:rPr>
                                  <m:t>𝜃</m:t>
                                </m:r>
                              </m:num>
                              <m:den>
                                <m:r>
                                  <a:rPr lang="en-US" sz="2200" b="0" i="1" smtClean="0">
                                    <a:latin typeface="Cambria Math"/>
                                    <a:ea typeface="Cambria Math"/>
                                  </a:rPr>
                                  <m:t>2)</m:t>
                                </m:r>
                              </m:den>
                            </m:f>
                          </m:e>
                        </m:func>
                      </m:e>
                    </m:d>
                    <m:r>
                      <a:rPr lang="en-US" sz="2200" b="0" i="1" smtClean="0">
                        <a:latin typeface="Cambria Math"/>
                        <a:ea typeface="Cambria Math"/>
                      </a:rPr>
                      <m:t>]/</m:t>
                    </m:r>
                    <m:sSup>
                      <m:sSupPr>
                        <m:ctrlPr>
                          <a:rPr lang="en-US" sz="2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latin typeface="Cambria Math"/>
                            <a:ea typeface="Cambria Math"/>
                          </a:rPr>
                          <m:t>𝑚</m:t>
                        </m:r>
                      </m:e>
                      <m:sup>
                        <m:r>
                          <a:rPr lang="en-US" sz="22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en-US" sz="22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en-US" sz="2200" dirty="0" smtClean="0"/>
              </a:p>
              <a:p>
                <a:pPr marL="284163" indent="-284163">
                  <a:buNone/>
                </a:pPr>
                <a:r>
                  <a:rPr lang="en-US" sz="2200" dirty="0" smtClean="0"/>
                  <a:t>      where </a:t>
                </a:r>
                <a14:m>
                  <m:oMath xmlns:m="http://schemas.openxmlformats.org/officeDocument/2006/math">
                    <m:r>
                      <a:rPr lang="en-US" sz="2200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sz="2200" dirty="0" smtClean="0"/>
                  <a:t> is the beam angle of the light source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200" dirty="0" smtClean="0"/>
                  <a:t> is the area of the surface the light hits</a:t>
                </a:r>
              </a:p>
              <a:p>
                <a:r>
                  <a:rPr lang="en-US" sz="2600" dirty="0" smtClean="0"/>
                  <a:t>Area of light on bird will be small, so lux will be large</a:t>
                </a:r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067" y="2438400"/>
                <a:ext cx="7408333" cy="4191000"/>
              </a:xfrm>
              <a:blipFill rotWithShape="1">
                <a:blip r:embed="rId2"/>
                <a:stretch>
                  <a:fillRect l="-1235" t="-1599" r="-1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31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2362200"/>
            <a:ext cx="3810000" cy="3048000"/>
          </a:xfrm>
        </p:spPr>
        <p:txBody>
          <a:bodyPr>
            <a:noAutofit/>
          </a:bodyPr>
          <a:lstStyle/>
          <a:p>
            <a:r>
              <a:rPr lang="en-US" dirty="0" smtClean="0"/>
              <a:t>We ultimately need to measure light in lux so as to be able to meet our requirements</a:t>
            </a:r>
          </a:p>
          <a:p>
            <a:r>
              <a:rPr lang="en-US" dirty="0" smtClean="0"/>
              <a:t>Instead of relating mcd to lux, directly measure light in foot-candles, then convert to lux</a:t>
            </a:r>
          </a:p>
          <a:p>
            <a:r>
              <a:rPr lang="en-US" dirty="0" smtClean="0"/>
              <a:t>1 foot-candle = 10.764 lux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3193526" cy="2995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52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407</TotalTime>
  <Words>660</Words>
  <Application>Microsoft Office PowerPoint</Application>
  <PresentationFormat>On-screen Show (4:3)</PresentationFormat>
  <Paragraphs>108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Waveform</vt:lpstr>
      <vt:lpstr>SD1321 Bird Daylight Augmentation Device (#BDAD)</vt:lpstr>
      <vt:lpstr>Introduction</vt:lpstr>
      <vt:lpstr>Requirements</vt:lpstr>
      <vt:lpstr>Requirements Continued</vt:lpstr>
      <vt:lpstr>Additional Considerations</vt:lpstr>
      <vt:lpstr>Previous Work</vt:lpstr>
      <vt:lpstr>Research</vt:lpstr>
      <vt:lpstr>Light Measurement</vt:lpstr>
      <vt:lpstr>Light Measurement</vt:lpstr>
      <vt:lpstr>LED Options</vt:lpstr>
      <vt:lpstr>LED Testing</vt:lpstr>
      <vt:lpstr>BDAD Microprocessor</vt:lpstr>
      <vt:lpstr>Interrupt Service Routine</vt:lpstr>
      <vt:lpstr>Main Routine</vt:lpstr>
      <vt:lpstr>Pulse Width  Modulation</vt:lpstr>
      <vt:lpstr>The Interface Station</vt:lpstr>
      <vt:lpstr>Interface Options</vt:lpstr>
      <vt:lpstr>Program Flow Chart</vt:lpstr>
      <vt:lpstr>PowerPoint Presentation</vt:lpstr>
      <vt:lpstr>PowerPoint Presentation</vt:lpstr>
      <vt:lpstr>           Budget</vt:lpstr>
      <vt:lpstr>Summary</vt:lpstr>
      <vt:lpstr>Questions?</vt:lpstr>
      <vt:lpstr>Demonstration Time!</vt:lpstr>
      <vt:lpstr>References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 1321 Bird Daylight Augmentation Device (#BDAD)</dc:title>
  <dc:creator>Taylor.a.Boe.2</dc:creator>
  <cp:lastModifiedBy>Teren.Vanzuilen</cp:lastModifiedBy>
  <cp:revision>58</cp:revision>
  <dcterms:created xsi:type="dcterms:W3CDTF">2013-12-12T23:16:46Z</dcterms:created>
  <dcterms:modified xsi:type="dcterms:W3CDTF">2013-12-13T22:03:41Z</dcterms:modified>
</cp:coreProperties>
</file>